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753">
          <p15:clr>
            <a:srgbClr val="A4A3A4"/>
          </p15:clr>
        </p15:guide>
        <p15:guide id="2" pos="455">
          <p15:clr>
            <a:srgbClr val="A4A3A4"/>
          </p15:clr>
        </p15:guide>
        <p15:guide id="3" pos="5270">
          <p15:clr>
            <a:srgbClr val="747775"/>
          </p15:clr>
        </p15:guide>
        <p15:guide id="4" orient="horz" pos="904">
          <p15:clr>
            <a:srgbClr val="747775"/>
          </p15:clr>
        </p15:guide>
        <p15:guide id="5" orient="horz" pos="737">
          <p15:clr>
            <a:srgbClr val="747775"/>
          </p15:clr>
        </p15:guide>
        <p15:guide id="6" orient="horz" pos="397">
          <p15:clr>
            <a:srgbClr val="747775"/>
          </p15:clr>
        </p15:guide>
      </p15:sldGuideLst>
    </p:ext>
    <p:ext uri="GoogleSlidesCustomDataVersion2">
      <go:slidesCustomData xmlns:go="http://customooxmlschemas.google.com/" r:id="rId24" roundtripDataSignature="AMtx7miLwhDowEy2WEvkXl9xdMYnMx14Q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753" orient="horz"/>
        <p:guide pos="455"/>
        <p:guide pos="5270"/>
        <p:guide pos="904" orient="horz"/>
        <p:guide pos="737" orient="horz"/>
        <p:guide pos="397"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Roboto"/>
                <a:ea typeface="Roboto"/>
                <a:cs typeface="Roboto"/>
                <a:sym typeface="Roboto"/>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 name="Google Shape;53;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 name="Google Shape;11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85858"/>
                </a:solidFill>
                <a:highlight>
                  <a:srgbClr val="FFFFFF"/>
                </a:highlight>
              </a:rPr>
              <a:t>Exaggerate spacing between elements to increase visual impact and readability from a distance.</a:t>
            </a:r>
            <a:endParaRPr sz="1200">
              <a:solidFill>
                <a:srgbClr val="585858"/>
              </a:solidFill>
              <a:highlight>
                <a:srgbClr val="FFFFFF"/>
              </a:highlight>
            </a:endParaRPr>
          </a:p>
          <a:p>
            <a:pPr indent="0" lvl="0" marL="0" rtl="0" algn="l">
              <a:lnSpc>
                <a:spcPct val="100000"/>
              </a:lnSpc>
              <a:spcBef>
                <a:spcPts val="0"/>
              </a:spcBef>
              <a:spcAft>
                <a:spcPts val="0"/>
              </a:spcAft>
              <a:buSzPts val="1100"/>
              <a:buNone/>
            </a:pPr>
            <a:r>
              <a:rPr lang="en" sz="1200">
                <a:solidFill>
                  <a:srgbClr val="585858"/>
                </a:solidFill>
                <a:highlight>
                  <a:srgbClr val="FFFFFF"/>
                </a:highlight>
              </a:rPr>
              <a:t>Use extra space between individual letters, lines of text, around interior margins, and between different types of elements.</a:t>
            </a:r>
            <a:endParaRPr sz="1200">
              <a:solidFill>
                <a:srgbClr val="585858"/>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0" name="Google Shape;120;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200">
                <a:solidFill>
                  <a:srgbClr val="585858"/>
                </a:solidFill>
                <a:highlight>
                  <a:srgbClr val="FFFFFF"/>
                </a:highlight>
              </a:rPr>
              <a:t>Ensure there is a clear call to action, such as event information or a contact point.</a:t>
            </a:r>
            <a:endParaRPr sz="1200">
              <a:solidFill>
                <a:srgbClr val="585858"/>
              </a:solidFill>
              <a:highlight>
                <a:srgbClr val="FFFFFF"/>
              </a:highlight>
            </a:endParaRPr>
          </a:p>
          <a:p>
            <a:pPr indent="0" lvl="0" marL="0" rtl="0" algn="l">
              <a:lnSpc>
                <a:spcPct val="100000"/>
              </a:lnSpc>
              <a:spcBef>
                <a:spcPts val="900"/>
              </a:spcBef>
              <a:spcAft>
                <a:spcPts val="0"/>
              </a:spcAft>
              <a:buSzPts val="1100"/>
              <a:buNone/>
            </a:pPr>
            <a:r>
              <a:rPr lang="en" sz="1200">
                <a:solidFill>
                  <a:srgbClr val="585858"/>
                </a:solidFill>
                <a:highlight>
                  <a:srgbClr val="FFFFFF"/>
                </a:highlight>
              </a:rPr>
              <a:t>Design the call to action with high prominence in the design.</a:t>
            </a:r>
            <a:endParaRPr sz="1200">
              <a:solidFill>
                <a:srgbClr val="585858"/>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7" name="Google Shape;127;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85858"/>
                </a:solidFill>
                <a:highlight>
                  <a:srgbClr val="FFFFFF"/>
                </a:highlight>
              </a:rPr>
              <a:t>Use bold, wide, and large typefaces that set the tone for the project.</a:t>
            </a:r>
            <a:endParaRPr sz="1200">
              <a:solidFill>
                <a:srgbClr val="585858"/>
              </a:solidFill>
              <a:highlight>
                <a:srgbClr val="FFFFFF"/>
              </a:highlight>
            </a:endParaRPr>
          </a:p>
          <a:p>
            <a:pPr indent="0" lvl="0" marL="0" rtl="0" algn="l">
              <a:lnSpc>
                <a:spcPct val="100000"/>
              </a:lnSpc>
              <a:spcBef>
                <a:spcPts val="0"/>
              </a:spcBef>
              <a:spcAft>
                <a:spcPts val="0"/>
              </a:spcAft>
              <a:buSzPts val="1100"/>
              <a:buNone/>
            </a:pPr>
            <a:r>
              <a:rPr lang="en" sz="1200">
                <a:solidFill>
                  <a:srgbClr val="585858"/>
                </a:solidFill>
                <a:highlight>
                  <a:srgbClr val="FFFFFF"/>
                </a:highlight>
              </a:rPr>
              <a:t>Experiment with typography, but maintain readability and appropriateness for the event.</a:t>
            </a:r>
            <a:endParaRPr sz="1200">
              <a:solidFill>
                <a:srgbClr val="585858"/>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13:notes"/>
          <p:cNvSpPr/>
          <p:nvPr>
            <p:ph idx="2" type="sldImg"/>
          </p:nvPr>
        </p:nvSpPr>
        <p:spPr>
          <a:xfrm>
            <a:off x="685800" y="1143000"/>
            <a:ext cx="5484813" cy="30861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3" name="Google Shape;133;p13:notes"/>
          <p:cNvSpPr txBox="1"/>
          <p:nvPr>
            <p:ph idx="1" type="body"/>
          </p:nvPr>
        </p:nvSpPr>
        <p:spPr>
          <a:xfrm>
            <a:off x="685800" y="4400640"/>
            <a:ext cx="5486040" cy="360036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SzPts val="1100"/>
              <a:buNone/>
            </a:pPr>
            <a:r>
              <a:t/>
            </a:r>
            <a:endParaRPr b="0" sz="1200" strike="noStrike">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latin typeface="Roboto"/>
              <a:ea typeface="Roboto"/>
              <a:cs typeface="Roboto"/>
              <a:sym typeface="Robo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0" name="Google Shape;70;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700"/>
              </a:spcBef>
              <a:spcAft>
                <a:spcPts val="0"/>
              </a:spcAft>
              <a:buSzPts val="1100"/>
              <a:buNone/>
            </a:pPr>
            <a:r>
              <a:rPr lang="en" sz="1400">
                <a:solidFill>
                  <a:schemeClr val="dk1"/>
                </a:solidFill>
              </a:rPr>
              <a:t>A poster presentation at a conference with a professional focus is the presentation of research information, typically peer-reviewed work, in the form of a paper poster that conference participants may view. A poster session is an event at which many such posters are presented. Poster sessions are particularly prominent at scientific conferences such as medical congresses. Posters are large painted pictures that are put up for decoration on certain occasions. They are mainly used in presentations as a visual aid and can be displayed on walls, screens, boards, or even handheld and explained.</a:t>
            </a:r>
            <a:endParaRPr sz="14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 name="Google Shape;7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200">
                <a:solidFill>
                  <a:srgbClr val="585858"/>
                </a:solidFill>
                <a:highlight>
                  <a:srgbClr val="FFFFFF"/>
                </a:highlight>
              </a:rPr>
              <a:t>Here are some tips to make a poster design:</a:t>
            </a:r>
            <a:endParaRPr sz="1200">
              <a:solidFill>
                <a:srgbClr val="585858"/>
              </a:solidFill>
              <a:highlight>
                <a:srgbClr val="FFFFFF"/>
              </a:highlight>
            </a:endParaRPr>
          </a:p>
          <a:p>
            <a:pPr indent="-304800" lvl="0" marL="457200" rtl="0" algn="l">
              <a:spcBef>
                <a:spcPts val="900"/>
              </a:spcBef>
              <a:spcAft>
                <a:spcPts val="0"/>
              </a:spcAft>
              <a:buClr>
                <a:srgbClr val="585858"/>
              </a:buClr>
              <a:buSzPts val="1200"/>
              <a:buAutoNum type="arabicPeriod"/>
            </a:pPr>
            <a:r>
              <a:rPr lang="en" sz="1200">
                <a:solidFill>
                  <a:srgbClr val="585858"/>
                </a:solidFill>
                <a:highlight>
                  <a:srgbClr val="FFFFFF"/>
                </a:highlight>
              </a:rPr>
              <a:t>Make it Easy to Read from a Distance:</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Increase the Contrast</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Consider Size and Location</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Make a Mini Version</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Include a Big Visual</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Use Plenty of Space</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Include a Call to Action</a:t>
            </a:r>
            <a:endParaRPr sz="1200">
              <a:solidFill>
                <a:srgbClr val="585858"/>
              </a:solidFill>
              <a:highlight>
                <a:srgbClr val="FFFFFF"/>
              </a:highlight>
            </a:endParaRPr>
          </a:p>
          <a:p>
            <a:pPr indent="-304800" lvl="0" marL="457200" rtl="0" algn="l">
              <a:spcBef>
                <a:spcPts val="0"/>
              </a:spcBef>
              <a:spcAft>
                <a:spcPts val="0"/>
              </a:spcAft>
              <a:buClr>
                <a:srgbClr val="585858"/>
              </a:buClr>
              <a:buSzPts val="1200"/>
              <a:buAutoNum type="arabicPeriod"/>
            </a:pPr>
            <a:r>
              <a:rPr lang="en" sz="1200">
                <a:solidFill>
                  <a:srgbClr val="585858"/>
                </a:solidFill>
                <a:highlight>
                  <a:srgbClr val="FFFFFF"/>
                </a:highlight>
              </a:rPr>
              <a:t>Create Focus with Typography</a:t>
            </a:r>
            <a:endParaRPr sz="1200">
              <a:solidFill>
                <a:srgbClr val="585858"/>
              </a:solidFill>
              <a:highlight>
                <a:srgbClr val="FFFFFF"/>
              </a:highlight>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 name="Google Shape;8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The main (and largest) text element in the design. Choose a readable typeface that is interesting and demands attention.</a:t>
            </a:r>
            <a:endParaRPr sz="1400"/>
          </a:p>
          <a:p>
            <a:pPr indent="0" lvl="0" marL="0" rtl="0" algn="l">
              <a:spcBef>
                <a:spcPts val="0"/>
              </a:spcBef>
              <a:spcAft>
                <a:spcPts val="0"/>
              </a:spcAft>
              <a:buClr>
                <a:schemeClr val="dk1"/>
              </a:buClr>
              <a:buSzPts val="1100"/>
              <a:buFont typeface="Arial"/>
              <a:buNone/>
            </a:pPr>
            <a:r>
              <a:rPr lang="en" sz="1400"/>
              <a:t>Details: Provide key information such as what, when, and where. This should be clear and concise, with a clear hierarchy in the text.</a:t>
            </a:r>
            <a:endParaRPr sz="1400"/>
          </a:p>
          <a:p>
            <a:pPr indent="0" lvl="0" marL="0" rtl="0" algn="l">
              <a:lnSpc>
                <a:spcPct val="100000"/>
              </a:lnSpc>
              <a:spcBef>
                <a:spcPts val="0"/>
              </a:spcBef>
              <a:spcAft>
                <a:spcPts val="0"/>
              </a:spcAft>
              <a:buSzPts val="1100"/>
              <a:buNone/>
            </a:pPr>
            <a:r>
              <a:rPr lang="en" sz="1400"/>
              <a:t>Fine Print: Smaller text for additional information. Keep it out of the way but accessible.</a:t>
            </a: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 name="Google Shape;89;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300">
                <a:solidFill>
                  <a:srgbClr val="585858"/>
                </a:solidFill>
                <a:highlight>
                  <a:srgbClr val="FFFFFF"/>
                </a:highlight>
              </a:rPr>
              <a:t>Use bold colors and type options to grab attention.</a:t>
            </a:r>
            <a:endParaRPr sz="1300">
              <a:solidFill>
                <a:srgbClr val="585858"/>
              </a:solidFill>
              <a:highlight>
                <a:srgbClr val="FFFFFF"/>
              </a:highlight>
            </a:endParaRPr>
          </a:p>
          <a:p>
            <a:pPr indent="0" lvl="0" marL="0" rtl="0" algn="l">
              <a:spcBef>
                <a:spcPts val="900"/>
              </a:spcBef>
              <a:spcAft>
                <a:spcPts val="0"/>
              </a:spcAft>
              <a:buClr>
                <a:schemeClr val="dk1"/>
              </a:buClr>
              <a:buSzPts val="1100"/>
              <a:buFont typeface="Arial"/>
              <a:buNone/>
            </a:pPr>
            <a:r>
              <a:rPr lang="en" sz="1300">
                <a:solidFill>
                  <a:srgbClr val="585858"/>
                </a:solidFill>
                <a:highlight>
                  <a:srgbClr val="FFFFFF"/>
                </a:highlight>
              </a:rPr>
              <a:t>Avoid monotone color palettes with pale gradients; opt for high contrast between elements.</a:t>
            </a:r>
            <a:endParaRPr sz="1300">
              <a:solidFill>
                <a:srgbClr val="585858"/>
              </a:solidFill>
              <a:highlight>
                <a:srgbClr val="FFFFFF"/>
              </a:highlight>
            </a:endParaRPr>
          </a:p>
          <a:p>
            <a:pPr indent="0" lvl="0" marL="0" rtl="0" algn="l">
              <a:lnSpc>
                <a:spcPct val="100000"/>
              </a:lnSpc>
              <a:spcBef>
                <a:spcPts val="900"/>
              </a:spcBef>
              <a:spcAft>
                <a:spcPts val="0"/>
              </a:spcAft>
              <a:buSzPts val="1100"/>
              <a:buNone/>
            </a:pPr>
            <a:r>
              <a:rPr lang="en" sz="1300">
                <a:solidFill>
                  <a:srgbClr val="585858"/>
                </a:solidFill>
                <a:highlight>
                  <a:srgbClr val="FFFFFF"/>
                </a:highlight>
              </a:rPr>
              <a:t>Consider a colored background with a full bleed to make your poster stand out.</a:t>
            </a:r>
            <a:endParaRPr sz="1300">
              <a:solidFill>
                <a:srgbClr val="585858"/>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 name="Google Shape;9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400">
                <a:solidFill>
                  <a:srgbClr val="585858"/>
                </a:solidFill>
                <a:highlight>
                  <a:srgbClr val="FFFFFF"/>
                </a:highlight>
              </a:rPr>
              <a:t>The poster's location influences its design choices, such as size, visual clutter around it, and whether people will appreciate the call to action.</a:t>
            </a:r>
            <a:endParaRPr sz="1400">
              <a:solidFill>
                <a:srgbClr val="585858"/>
              </a:solidFill>
              <a:highlight>
                <a:srgbClr val="FFFFFF"/>
              </a:highlight>
            </a:endParaRPr>
          </a:p>
          <a:p>
            <a:pPr indent="0" lvl="0" marL="0" rtl="0" algn="l">
              <a:lnSpc>
                <a:spcPct val="100000"/>
              </a:lnSpc>
              <a:spcBef>
                <a:spcPts val="900"/>
              </a:spcBef>
              <a:spcAft>
                <a:spcPts val="0"/>
              </a:spcAft>
              <a:buSzPts val="1100"/>
              <a:buNone/>
            </a:pPr>
            <a:r>
              <a:rPr lang="en" sz="1400">
                <a:solidFill>
                  <a:srgbClr val="585858"/>
                </a:solidFill>
                <a:highlight>
                  <a:srgbClr val="FFFFFF"/>
                </a:highlight>
              </a:rPr>
              <a:t>Ensure visual contrast with the surroundings, like avoiding a green poster on a green wall.</a:t>
            </a:r>
            <a:endParaRPr sz="1400">
              <a:solidFill>
                <a:srgbClr val="585858"/>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2" name="Google Shape;1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200">
                <a:solidFill>
                  <a:srgbClr val="585858"/>
                </a:solidFill>
                <a:highlight>
                  <a:srgbClr val="FFFFFF"/>
                </a:highlight>
              </a:rPr>
              <a:t>Create scaled-down versions for sharing on social media, postcards, or email.</a:t>
            </a:r>
            <a:endParaRPr sz="1200">
              <a:solidFill>
                <a:srgbClr val="585858"/>
              </a:solidFill>
              <a:highlight>
                <a:srgbClr val="FFFFFF"/>
              </a:highlight>
            </a:endParaRPr>
          </a:p>
          <a:p>
            <a:pPr indent="0" lvl="0" marL="0" rtl="0" algn="l">
              <a:lnSpc>
                <a:spcPct val="100000"/>
              </a:lnSpc>
              <a:spcBef>
                <a:spcPts val="900"/>
              </a:spcBef>
              <a:spcAft>
                <a:spcPts val="0"/>
              </a:spcAft>
              <a:buSzPts val="1100"/>
              <a:buNone/>
            </a:pPr>
            <a:r>
              <a:rPr lang="en" sz="1200">
                <a:solidFill>
                  <a:srgbClr val="585858"/>
                </a:solidFill>
                <a:highlight>
                  <a:srgbClr val="FFFFFF"/>
                </a:highlight>
              </a:rPr>
              <a:t>Consider a "poster-version" landing page for your website.</a:t>
            </a:r>
            <a:endParaRPr sz="1200">
              <a:solidFill>
                <a:srgbClr val="585858"/>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 name="Google Shape;10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900"/>
              </a:spcBef>
              <a:spcAft>
                <a:spcPts val="0"/>
              </a:spcAft>
              <a:buClr>
                <a:schemeClr val="dk1"/>
              </a:buClr>
              <a:buSzPts val="1100"/>
              <a:buFont typeface="Arial"/>
              <a:buNone/>
            </a:pPr>
            <a:r>
              <a:rPr lang="en" sz="1200">
                <a:solidFill>
                  <a:srgbClr val="585858"/>
                </a:solidFill>
                <a:highlight>
                  <a:srgbClr val="FFFFFF"/>
                </a:highlight>
              </a:rPr>
              <a:t>Choose a dominant image, whether a photo, illustration, or text, that is readable from a distance.</a:t>
            </a:r>
            <a:endParaRPr sz="1200">
              <a:solidFill>
                <a:srgbClr val="585858"/>
              </a:solidFill>
              <a:highlight>
                <a:srgbClr val="FFFFFF"/>
              </a:highlight>
            </a:endParaRPr>
          </a:p>
          <a:p>
            <a:pPr indent="0" lvl="0" marL="0" rtl="0" algn="l">
              <a:lnSpc>
                <a:spcPct val="100000"/>
              </a:lnSpc>
              <a:spcBef>
                <a:spcPts val="900"/>
              </a:spcBef>
              <a:spcAft>
                <a:spcPts val="0"/>
              </a:spcAft>
              <a:buSzPts val="1100"/>
              <a:buNone/>
            </a:pPr>
            <a:r>
              <a:rPr lang="en" sz="1200">
                <a:solidFill>
                  <a:srgbClr val="585858"/>
                </a:solidFill>
                <a:highlight>
                  <a:srgbClr val="FFFFFF"/>
                </a:highlight>
              </a:rPr>
              <a:t>Be careful with layering elements; ensure type and images have enough contrast to be independently readable.</a:t>
            </a:r>
            <a:endParaRPr sz="1200">
              <a:solidFill>
                <a:srgbClr val="585858"/>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0" name="Shape 10"/>
        <p:cNvGrpSpPr/>
        <p:nvPr/>
      </p:nvGrpSpPr>
      <p:grpSpPr>
        <a:xfrm>
          <a:off x="0" y="0"/>
          <a:ext cx="0" cy="0"/>
          <a:chOff x="0" y="0"/>
          <a:chExt cx="0" cy="0"/>
        </a:xfrm>
      </p:grpSpPr>
      <p:sp>
        <p:nvSpPr>
          <p:cNvPr id="11" name="Google Shape;11;p1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2" name="Google Shape;12;p1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3" name="Google Shape;13;p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25"/>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25"/>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8" name="Google Shape;48;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 name="Shape 14"/>
        <p:cNvGrpSpPr/>
        <p:nvPr/>
      </p:nvGrpSpPr>
      <p:grpSpPr>
        <a:xfrm>
          <a:off x="0" y="0"/>
          <a:ext cx="0" cy="0"/>
          <a:chOff x="0" y="0"/>
          <a:chExt cx="0" cy="0"/>
        </a:xfrm>
      </p:grpSpPr>
      <p:sp>
        <p:nvSpPr>
          <p:cNvPr id="15" name="Google Shape;15;p1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6" name="Google Shape;16;p17"/>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17" name="Google Shape;17;p1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8" name="Shape 18"/>
        <p:cNvGrpSpPr/>
        <p:nvPr/>
      </p:nvGrpSpPr>
      <p:grpSpPr>
        <a:xfrm>
          <a:off x="0" y="0"/>
          <a:ext cx="0" cy="0"/>
          <a:chOff x="0" y="0"/>
          <a:chExt cx="0" cy="0"/>
        </a:xfrm>
      </p:grpSpPr>
      <p:sp>
        <p:nvSpPr>
          <p:cNvPr id="19" name="Google Shape;19;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18"/>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1" name="Google Shape;21;p18"/>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2" name="Google Shape;22;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3" name="Shape 23"/>
        <p:cNvGrpSpPr/>
        <p:nvPr/>
      </p:nvGrpSpPr>
      <p:grpSpPr>
        <a:xfrm>
          <a:off x="0" y="0"/>
          <a:ext cx="0" cy="0"/>
          <a:chOff x="0" y="0"/>
          <a:chExt cx="0" cy="0"/>
        </a:xfrm>
      </p:grpSpPr>
      <p:sp>
        <p:nvSpPr>
          <p:cNvPr id="24" name="Google Shape;24;p19"/>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5" name="Google Shape;25;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21"/>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21"/>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2" name="Google Shape;32;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2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23"/>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oboto"/>
              <a:ea typeface="Roboto"/>
              <a:cs typeface="Roboto"/>
              <a:sym typeface="Roboto"/>
            </a:endParaRPr>
          </a:p>
        </p:txBody>
      </p:sp>
      <p:sp>
        <p:nvSpPr>
          <p:cNvPr id="38" name="Google Shape;38;p23"/>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23"/>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23"/>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1" name="Google Shape;41;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24"/>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 name="Google Shape;44;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theme" Target="../theme/theme2.xml"/><Relationship Id="rId12" Type="http://schemas.openxmlformats.org/officeDocument/2006/relationships/slideLayout" Target="../slideLayouts/slideLayout11.xml"/><Relationship Id="rId1" Type="http://schemas.openxmlformats.org/officeDocument/2006/relationships/image" Target="../media/image1.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Roboto"/>
                <a:ea typeface="Roboto"/>
                <a:cs typeface="Roboto"/>
                <a:sym typeface="Roboto"/>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Roboto"/>
                <a:ea typeface="Roboto"/>
                <a:cs typeface="Roboto"/>
                <a:sym typeface="Roboto"/>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5"/>
          <p:cNvPicPr preferRelativeResize="0"/>
          <p:nvPr/>
        </p:nvPicPr>
        <p:blipFill rotWithShape="1">
          <a:blip r:embed="rId1">
            <a:alphaModFix/>
          </a:blip>
          <a:srcRect b="0" l="0" r="0" t="0"/>
          <a:stretch/>
        </p:blipFill>
        <p:spPr>
          <a:xfrm>
            <a:off x="-1" y="7219"/>
            <a:ext cx="9144001" cy="5136281"/>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 Id="rId4" Type="http://schemas.openxmlformats.org/officeDocument/2006/relationships/image" Target="../media/image3.png"/><Relationship Id="rId5"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hyperlink" Target="https://learn.codemithra.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jp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56" name="Google Shape;56;p1"/>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57" name="Google Shape;57;p1"/>
          <p:cNvPicPr preferRelativeResize="0"/>
          <p:nvPr/>
        </p:nvPicPr>
        <p:blipFill rotWithShape="1">
          <a:blip r:embed="rId3">
            <a:alphaModFix/>
          </a:blip>
          <a:srcRect b="0" l="0" r="0" t="0"/>
          <a:stretch/>
        </p:blipFill>
        <p:spPr>
          <a:xfrm>
            <a:off x="2" y="-218021"/>
            <a:ext cx="9144003" cy="5143501"/>
          </a:xfrm>
          <a:prstGeom prst="rect">
            <a:avLst/>
          </a:prstGeom>
          <a:noFill/>
          <a:ln>
            <a:noFill/>
          </a:ln>
        </p:spPr>
      </p:pic>
      <p:pic>
        <p:nvPicPr>
          <p:cNvPr id="58" name="Google Shape;58;p1"/>
          <p:cNvPicPr preferRelativeResize="0"/>
          <p:nvPr/>
        </p:nvPicPr>
        <p:blipFill rotWithShape="1">
          <a:blip r:embed="rId4">
            <a:alphaModFix/>
          </a:blip>
          <a:srcRect b="0" l="0" r="0" t="0"/>
          <a:stretch/>
        </p:blipFill>
        <p:spPr>
          <a:xfrm>
            <a:off x="2504604" y="600291"/>
            <a:ext cx="4134799" cy="2923400"/>
          </a:xfrm>
          <a:prstGeom prst="rect">
            <a:avLst/>
          </a:prstGeom>
          <a:noFill/>
          <a:ln>
            <a:noFill/>
          </a:ln>
        </p:spPr>
      </p:pic>
      <p:pic>
        <p:nvPicPr>
          <p:cNvPr id="59" name="Google Shape;59;p1"/>
          <p:cNvPicPr preferRelativeResize="0"/>
          <p:nvPr/>
        </p:nvPicPr>
        <p:blipFill rotWithShape="1">
          <a:blip r:embed="rId5">
            <a:alphaModFix/>
          </a:blip>
          <a:srcRect b="0" l="0" r="0" t="0"/>
          <a:stretch/>
        </p:blipFill>
        <p:spPr>
          <a:xfrm>
            <a:off x="2200054" y="3386141"/>
            <a:ext cx="4743901" cy="11570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txBox="1"/>
          <p:nvPr/>
        </p:nvSpPr>
        <p:spPr>
          <a:xfrm>
            <a:off x="6132925" y="2325450"/>
            <a:ext cx="2762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84615"/>
              </a:lnSpc>
              <a:spcBef>
                <a:spcPts val="1700"/>
              </a:spcBef>
              <a:spcAft>
                <a:spcPts val="1100"/>
              </a:spcAft>
              <a:buClr>
                <a:srgbClr val="000000"/>
              </a:buClr>
              <a:buSzPts val="2000"/>
              <a:buFont typeface="Arial"/>
              <a:buNone/>
            </a:pPr>
            <a:r>
              <a:rPr b="1" lang="en" sz="2000">
                <a:solidFill>
                  <a:schemeClr val="dk1"/>
                </a:solidFill>
                <a:highlight>
                  <a:srgbClr val="FFFFFF"/>
                </a:highlight>
                <a:latin typeface="Roboto"/>
                <a:ea typeface="Roboto"/>
                <a:cs typeface="Roboto"/>
                <a:sym typeface="Roboto"/>
              </a:rPr>
              <a:t>Use Plenty of Space</a:t>
            </a:r>
            <a:endParaRPr b="1" i="0" sz="2000" u="none" cap="none" strike="noStrike">
              <a:solidFill>
                <a:schemeClr val="dk1"/>
              </a:solidFill>
              <a:highlight>
                <a:srgbClr val="FFFFFF"/>
              </a:highlight>
              <a:latin typeface="Roboto"/>
              <a:ea typeface="Roboto"/>
              <a:cs typeface="Roboto"/>
              <a:sym typeface="Roboto"/>
            </a:endParaRPr>
          </a:p>
        </p:txBody>
      </p:sp>
      <p:pic>
        <p:nvPicPr>
          <p:cNvPr id="117" name="Google Shape;117;p10"/>
          <p:cNvPicPr preferRelativeResize="0"/>
          <p:nvPr/>
        </p:nvPicPr>
        <p:blipFill>
          <a:blip r:embed="rId3">
            <a:alphaModFix/>
          </a:blip>
          <a:stretch>
            <a:fillRect/>
          </a:stretch>
        </p:blipFill>
        <p:spPr>
          <a:xfrm>
            <a:off x="851850" y="1582525"/>
            <a:ext cx="5082626" cy="2788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1"/>
          <p:cNvSpPr txBox="1"/>
          <p:nvPr/>
        </p:nvSpPr>
        <p:spPr>
          <a:xfrm>
            <a:off x="6255000" y="2171550"/>
            <a:ext cx="2431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700"/>
              </a:spcBef>
              <a:spcAft>
                <a:spcPts val="1100"/>
              </a:spcAft>
              <a:buClr>
                <a:srgbClr val="000000"/>
              </a:buClr>
              <a:buSzPts val="2000"/>
              <a:buFont typeface="Arial"/>
              <a:buNone/>
            </a:pPr>
            <a:r>
              <a:rPr b="1" lang="en" sz="2000">
                <a:solidFill>
                  <a:schemeClr val="dk1"/>
                </a:solidFill>
                <a:highlight>
                  <a:srgbClr val="FFFFFF"/>
                </a:highlight>
                <a:latin typeface="Roboto"/>
                <a:ea typeface="Roboto"/>
                <a:cs typeface="Roboto"/>
                <a:sym typeface="Roboto"/>
              </a:rPr>
              <a:t>Include a Call to Action</a:t>
            </a:r>
            <a:endParaRPr b="1" i="0" sz="2000" u="none" cap="none" strike="noStrike">
              <a:solidFill>
                <a:schemeClr val="dk1"/>
              </a:solidFill>
              <a:highlight>
                <a:srgbClr val="FFFFFF"/>
              </a:highlight>
              <a:latin typeface="Roboto"/>
              <a:ea typeface="Roboto"/>
              <a:cs typeface="Roboto"/>
              <a:sym typeface="Roboto"/>
            </a:endParaRPr>
          </a:p>
        </p:txBody>
      </p:sp>
      <p:sp>
        <p:nvSpPr>
          <p:cNvPr id="123" name="Google Shape;123;p1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Include a Call to Action</a:t>
            </a:r>
            <a:endParaRPr/>
          </a:p>
        </p:txBody>
      </p:sp>
      <p:pic>
        <p:nvPicPr>
          <p:cNvPr id="124" name="Google Shape;124;p11"/>
          <p:cNvPicPr preferRelativeResize="0"/>
          <p:nvPr/>
        </p:nvPicPr>
        <p:blipFill>
          <a:blip r:embed="rId3">
            <a:alphaModFix/>
          </a:blip>
          <a:stretch>
            <a:fillRect/>
          </a:stretch>
        </p:blipFill>
        <p:spPr>
          <a:xfrm>
            <a:off x="936050" y="1539075"/>
            <a:ext cx="5034202" cy="28317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2"/>
          <p:cNvSpPr txBox="1"/>
          <p:nvPr/>
        </p:nvSpPr>
        <p:spPr>
          <a:xfrm>
            <a:off x="5940700" y="2171550"/>
            <a:ext cx="23289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latin typeface="Roboto"/>
                <a:ea typeface="Roboto"/>
                <a:cs typeface="Roboto"/>
                <a:sym typeface="Roboto"/>
              </a:rPr>
              <a:t>Create Focus with Typography</a:t>
            </a:r>
            <a:endParaRPr b="1" i="0" sz="2000" u="none" cap="none" strike="noStrike">
              <a:solidFill>
                <a:srgbClr val="000000"/>
              </a:solidFill>
              <a:latin typeface="Roboto"/>
              <a:ea typeface="Roboto"/>
              <a:cs typeface="Roboto"/>
              <a:sym typeface="Roboto"/>
            </a:endParaRPr>
          </a:p>
        </p:txBody>
      </p:sp>
      <p:pic>
        <p:nvPicPr>
          <p:cNvPr id="130" name="Google Shape;130;p12"/>
          <p:cNvPicPr preferRelativeResize="0"/>
          <p:nvPr/>
        </p:nvPicPr>
        <p:blipFill>
          <a:blip r:embed="rId3">
            <a:alphaModFix/>
          </a:blip>
          <a:stretch>
            <a:fillRect/>
          </a:stretch>
        </p:blipFill>
        <p:spPr>
          <a:xfrm>
            <a:off x="1081775" y="1435600"/>
            <a:ext cx="4486400" cy="30489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3"/>
          <p:cNvSpPr/>
          <p:nvPr/>
        </p:nvSpPr>
        <p:spPr>
          <a:xfrm>
            <a:off x="555120" y="915840"/>
            <a:ext cx="7544880" cy="83095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pic>
        <p:nvPicPr>
          <p:cNvPr id="136" name="Google Shape;136;p13"/>
          <p:cNvPicPr preferRelativeResize="0"/>
          <p:nvPr/>
        </p:nvPicPr>
        <p:blipFill rotWithShape="1">
          <a:blip r:embed="rId3">
            <a:alphaModFix/>
          </a:blip>
          <a:srcRect b="0" l="0" r="0" t="0"/>
          <a:stretch/>
        </p:blipFill>
        <p:spPr>
          <a:xfrm>
            <a:off x="2799160" y="913210"/>
            <a:ext cx="2855119" cy="2888456"/>
          </a:xfrm>
          <a:prstGeom prst="rect">
            <a:avLst/>
          </a:prstGeom>
          <a:noFill/>
          <a:ln>
            <a:noFill/>
          </a:ln>
        </p:spPr>
      </p:pic>
      <p:sp>
        <p:nvSpPr>
          <p:cNvPr id="137" name="Google Shape;137;p13"/>
          <p:cNvSpPr/>
          <p:nvPr/>
        </p:nvSpPr>
        <p:spPr>
          <a:xfrm>
            <a:off x="1634729" y="4055269"/>
            <a:ext cx="5183981" cy="284560"/>
          </a:xfrm>
          <a:prstGeom prst="rect">
            <a:avLst/>
          </a:prstGeom>
          <a:noFill/>
          <a:ln>
            <a:noFill/>
          </a:ln>
        </p:spPr>
        <p:txBody>
          <a:bodyPr anchorCtr="0" anchor="ctr" bIns="82925" lIns="81625" spcFirstLastPara="1" rIns="81625" wrap="square" tIns="82925">
            <a:noAutofit/>
          </a:bodyPr>
          <a:lstStyle/>
          <a:p>
            <a:pPr indent="0" lvl="0" marL="0" marR="0" rtl="0" algn="ctr">
              <a:lnSpc>
                <a:spcPct val="100000"/>
              </a:lnSpc>
              <a:spcBef>
                <a:spcPts val="0"/>
              </a:spcBef>
              <a:spcAft>
                <a:spcPts val="0"/>
              </a:spcAft>
              <a:buClr>
                <a:srgbClr val="000000"/>
              </a:buClr>
              <a:buSzPts val="1200"/>
              <a:buFont typeface="Arial"/>
              <a:buNone/>
            </a:pPr>
            <a:r>
              <a:rPr b="0" i="0" lang="en" sz="1200" u="sng" cap="none" strike="noStrike">
                <a:solidFill>
                  <a:srgbClr val="666666"/>
                </a:solidFill>
                <a:latin typeface="Roboto"/>
                <a:ea typeface="Roboto"/>
                <a:cs typeface="Roboto"/>
                <a:sym typeface="Roboto"/>
                <a:hlinkClick r:id="rId4">
                  <a:extLst>
                    <a:ext uri="{A12FA001-AC4F-418D-AE19-62706E023703}">
                      <ahyp:hlinkClr val="tx"/>
                    </a:ext>
                  </a:extLst>
                </a:hlinkClick>
              </a:rPr>
              <a:t>https://learn.codemithra.com</a:t>
            </a:r>
            <a:endParaRPr b="0" i="0" sz="1200" u="none" cap="none" strike="noStrike">
              <a:solidFill>
                <a:srgbClr val="666666"/>
              </a:solidFill>
              <a:latin typeface="Roboto"/>
              <a:ea typeface="Roboto"/>
              <a:cs typeface="Roboto"/>
              <a:sym typeface="Roboto"/>
            </a:endParaRPr>
          </a:p>
          <a:p>
            <a:pPr indent="0" lvl="0" marL="0" marR="0" rtl="0" algn="ctr">
              <a:lnSpc>
                <a:spcPct val="100000"/>
              </a:lnSpc>
              <a:spcBef>
                <a:spcPts val="0"/>
              </a:spcBef>
              <a:spcAft>
                <a:spcPts val="0"/>
              </a:spcAft>
              <a:buClr>
                <a:srgbClr val="000000"/>
              </a:buClr>
              <a:buSzPts val="1200"/>
              <a:buFont typeface="Arial"/>
              <a:buNone/>
            </a:pPr>
            <a:r>
              <a:t/>
            </a:r>
            <a:endParaRPr b="0" i="0" sz="1200" u="none" cap="none" strike="noStrike">
              <a:solidFill>
                <a:srgbClr val="000000"/>
              </a:solidFill>
              <a:latin typeface="Roboto"/>
              <a:ea typeface="Roboto"/>
              <a:cs typeface="Roboto"/>
              <a:sym typeface="Robo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14"/>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p>
            <a:pPr indent="0" lvl="0" marL="0" rtl="0" algn="ctr">
              <a:lnSpc>
                <a:spcPct val="100000"/>
              </a:lnSpc>
              <a:spcBef>
                <a:spcPts val="0"/>
              </a:spcBef>
              <a:spcAft>
                <a:spcPts val="0"/>
              </a:spcAft>
              <a:buSzPts val="5200"/>
              <a:buNone/>
            </a:pPr>
            <a:r>
              <a:t/>
            </a:r>
            <a:endParaRPr/>
          </a:p>
        </p:txBody>
      </p:sp>
      <p:sp>
        <p:nvSpPr>
          <p:cNvPr id="143" name="Google Shape;143;p14"/>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p>
            <a:pPr indent="-342900" lvl="0" marL="457200" rtl="0" algn="ctr">
              <a:lnSpc>
                <a:spcPct val="100000"/>
              </a:lnSpc>
              <a:spcBef>
                <a:spcPts val="0"/>
              </a:spcBef>
              <a:spcAft>
                <a:spcPts val="0"/>
              </a:spcAft>
              <a:buSzPts val="2800"/>
              <a:buNone/>
            </a:pPr>
            <a:r>
              <a:t/>
            </a:r>
            <a:endParaRPr/>
          </a:p>
        </p:txBody>
      </p:sp>
      <p:pic>
        <p:nvPicPr>
          <p:cNvPr id="144" name="Google Shape;144;p14"/>
          <p:cNvPicPr preferRelativeResize="0"/>
          <p:nvPr/>
        </p:nvPicPr>
        <p:blipFill rotWithShape="1">
          <a:blip r:embed="rId3">
            <a:alphaModFix/>
          </a:blip>
          <a:srcRect b="0" l="0" r="0" t="0"/>
          <a:stretch/>
        </p:blipFill>
        <p:spPr>
          <a:xfrm>
            <a:off x="1" y="1"/>
            <a:ext cx="9144003" cy="5143501"/>
          </a:xfrm>
          <a:prstGeom prst="rect">
            <a:avLst/>
          </a:prstGeom>
          <a:noFill/>
          <a:ln>
            <a:noFill/>
          </a:ln>
        </p:spPr>
      </p:pic>
      <p:sp>
        <p:nvSpPr>
          <p:cNvPr id="145" name="Google Shape;145;p14"/>
          <p:cNvSpPr txBox="1"/>
          <p:nvPr/>
        </p:nvSpPr>
        <p:spPr>
          <a:xfrm>
            <a:off x="3141000" y="2194650"/>
            <a:ext cx="2862000" cy="754022"/>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3700"/>
              <a:buFont typeface="Arial"/>
              <a:buNone/>
            </a:pPr>
            <a:r>
              <a:rPr b="0" i="0" lang="en" sz="3700" u="none" cap="none" strike="noStrike">
                <a:solidFill>
                  <a:schemeClr val="lt1"/>
                </a:solidFill>
                <a:latin typeface="Roboto"/>
                <a:ea typeface="Roboto"/>
                <a:cs typeface="Roboto"/>
                <a:sym typeface="Roboto"/>
              </a:rPr>
              <a:t>THANK YOU</a:t>
            </a:r>
            <a:endParaRPr b="0" i="0" sz="3700" u="none" cap="none" strike="noStrike">
              <a:solidFill>
                <a:schemeClr val="lt1"/>
              </a:solidFill>
              <a:latin typeface="Roboto"/>
              <a:ea typeface="Roboto"/>
              <a:cs typeface="Roboto"/>
              <a:sym typeface="Roboto"/>
            </a:endParaRPr>
          </a:p>
        </p:txBody>
      </p:sp>
      <p:pic>
        <p:nvPicPr>
          <p:cNvPr id="146" name="Google Shape;146;p14"/>
          <p:cNvPicPr preferRelativeResize="0"/>
          <p:nvPr/>
        </p:nvPicPr>
        <p:blipFill rotWithShape="1">
          <a:blip r:embed="rId4">
            <a:alphaModFix/>
          </a:blip>
          <a:srcRect b="0" l="0" r="0" t="0"/>
          <a:stretch/>
        </p:blipFill>
        <p:spPr>
          <a:xfrm>
            <a:off x="1752016" y="4591075"/>
            <a:ext cx="338156" cy="338150"/>
          </a:xfrm>
          <a:prstGeom prst="rect">
            <a:avLst/>
          </a:prstGeom>
          <a:noFill/>
          <a:ln>
            <a:noFill/>
          </a:ln>
        </p:spPr>
      </p:pic>
      <p:pic>
        <p:nvPicPr>
          <p:cNvPr id="147" name="Google Shape;147;p14"/>
          <p:cNvPicPr preferRelativeResize="0"/>
          <p:nvPr/>
        </p:nvPicPr>
        <p:blipFill rotWithShape="1">
          <a:blip r:embed="rId5">
            <a:alphaModFix/>
          </a:blip>
          <a:srcRect b="0" l="0" r="0" t="0"/>
          <a:stretch/>
        </p:blipFill>
        <p:spPr>
          <a:xfrm>
            <a:off x="3272650" y="4591075"/>
            <a:ext cx="338156" cy="338150"/>
          </a:xfrm>
          <a:prstGeom prst="rect">
            <a:avLst/>
          </a:prstGeom>
          <a:noFill/>
          <a:ln>
            <a:noFill/>
          </a:ln>
        </p:spPr>
      </p:pic>
      <p:sp>
        <p:nvSpPr>
          <p:cNvPr id="148" name="Google Shape;148;p14"/>
          <p:cNvSpPr txBox="1"/>
          <p:nvPr/>
        </p:nvSpPr>
        <p:spPr>
          <a:xfrm>
            <a:off x="1980750" y="4590801"/>
            <a:ext cx="11871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+91 78150 95095</a:t>
            </a:r>
            <a:endParaRPr b="0" i="0" sz="1000" u="none" cap="none" strike="noStrike">
              <a:solidFill>
                <a:schemeClr val="lt1"/>
              </a:solidFill>
              <a:latin typeface="Roboto"/>
              <a:ea typeface="Roboto"/>
              <a:cs typeface="Roboto"/>
              <a:sym typeface="Roboto"/>
            </a:endParaRPr>
          </a:p>
        </p:txBody>
      </p:sp>
      <p:cxnSp>
        <p:nvCxnSpPr>
          <p:cNvPr id="149" name="Google Shape;149;p14"/>
          <p:cNvCxnSpPr/>
          <p:nvPr/>
        </p:nvCxnSpPr>
        <p:spPr>
          <a:xfrm rot="10800000">
            <a:off x="3220250" y="4619675"/>
            <a:ext cx="0" cy="300000"/>
          </a:xfrm>
          <a:prstGeom prst="straightConnector1">
            <a:avLst/>
          </a:prstGeom>
          <a:noFill/>
          <a:ln cap="flat" cmpd="sng" w="9525">
            <a:solidFill>
              <a:schemeClr val="lt1"/>
            </a:solidFill>
            <a:prstDash val="solid"/>
            <a:round/>
            <a:headEnd len="sm" w="sm" type="none"/>
            <a:tailEnd len="sm" w="sm" type="none"/>
          </a:ln>
        </p:spPr>
      </p:cxnSp>
      <p:sp>
        <p:nvSpPr>
          <p:cNvPr id="150" name="Google Shape;150;p14"/>
          <p:cNvSpPr txBox="1"/>
          <p:nvPr/>
        </p:nvSpPr>
        <p:spPr>
          <a:xfrm>
            <a:off x="3519050"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codemithra@ethnus.com</a:t>
            </a:r>
            <a:endParaRPr b="0" i="0" sz="1000" u="none" cap="none" strike="noStrike">
              <a:solidFill>
                <a:schemeClr val="lt1"/>
              </a:solidFill>
              <a:latin typeface="Roboto"/>
              <a:ea typeface="Roboto"/>
              <a:cs typeface="Roboto"/>
              <a:sym typeface="Roboto"/>
            </a:endParaRPr>
          </a:p>
        </p:txBody>
      </p:sp>
      <p:pic>
        <p:nvPicPr>
          <p:cNvPr id="151" name="Google Shape;151;p14"/>
          <p:cNvPicPr preferRelativeResize="0"/>
          <p:nvPr/>
        </p:nvPicPr>
        <p:blipFill rotWithShape="1">
          <a:blip r:embed="rId6">
            <a:alphaModFix/>
          </a:blip>
          <a:srcRect b="0" l="0" r="0" t="0"/>
          <a:stretch/>
        </p:blipFill>
        <p:spPr>
          <a:xfrm>
            <a:off x="5223771" y="4591063"/>
            <a:ext cx="338156" cy="338150"/>
          </a:xfrm>
          <a:prstGeom prst="rect">
            <a:avLst/>
          </a:prstGeom>
          <a:noFill/>
          <a:ln>
            <a:noFill/>
          </a:ln>
        </p:spPr>
      </p:pic>
      <p:sp>
        <p:nvSpPr>
          <p:cNvPr id="152" name="Google Shape;152;p14"/>
          <p:cNvSpPr txBox="1"/>
          <p:nvPr/>
        </p:nvSpPr>
        <p:spPr>
          <a:xfrm>
            <a:off x="5457275" y="4590801"/>
            <a:ext cx="1934700" cy="338524"/>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Roboto"/>
                <a:ea typeface="Roboto"/>
                <a:cs typeface="Roboto"/>
                <a:sym typeface="Roboto"/>
              </a:rPr>
              <a:t>www.codemithra.com</a:t>
            </a:r>
            <a:endParaRPr b="0" i="0" sz="1000" u="none" cap="none" strike="noStrike">
              <a:solidFill>
                <a:schemeClr val="lt1"/>
              </a:solidFill>
              <a:latin typeface="Roboto"/>
              <a:ea typeface="Roboto"/>
              <a:cs typeface="Roboto"/>
              <a:sym typeface="Roboto"/>
            </a:endParaRPr>
          </a:p>
        </p:txBody>
      </p:sp>
      <p:cxnSp>
        <p:nvCxnSpPr>
          <p:cNvPr id="153" name="Google Shape;153;p14"/>
          <p:cNvCxnSpPr/>
          <p:nvPr/>
        </p:nvCxnSpPr>
        <p:spPr>
          <a:xfrm rot="10800000">
            <a:off x="5166625" y="4610150"/>
            <a:ext cx="0" cy="300000"/>
          </a:xfrm>
          <a:prstGeom prst="straightConnector1">
            <a:avLst/>
          </a:prstGeom>
          <a:noFill/>
          <a:ln cap="flat" cmpd="sng" w="9525">
            <a:solidFill>
              <a:schemeClr val="lt1"/>
            </a:solidFill>
            <a:prstDash val="solid"/>
            <a:round/>
            <a:headEnd len="sm" w="sm" type="none"/>
            <a:tailEnd len="sm" w="sm" type="none"/>
          </a:ln>
        </p:spPr>
      </p:cxn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fontScale="90000"/>
          </a:bodyPr>
          <a:lstStyle/>
          <a:p>
            <a:pPr indent="0" lvl="0" marL="0" rtl="0" algn="l">
              <a:lnSpc>
                <a:spcPct val="100000"/>
              </a:lnSpc>
              <a:spcBef>
                <a:spcPts val="0"/>
              </a:spcBef>
              <a:spcAft>
                <a:spcPts val="0"/>
              </a:spcAft>
              <a:buSzPct val="111111"/>
              <a:buNone/>
            </a:pPr>
            <a:r>
              <a:t/>
            </a:r>
            <a:endParaRPr/>
          </a:p>
        </p:txBody>
      </p:sp>
      <p:sp>
        <p:nvSpPr>
          <p:cNvPr id="65" name="Google Shape;65;p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1800"/>
              <a:buNone/>
            </a:pPr>
            <a:r>
              <a:t/>
            </a:r>
            <a:endParaRPr/>
          </a:p>
        </p:txBody>
      </p:sp>
      <p:pic>
        <p:nvPicPr>
          <p:cNvPr id="66" name="Google Shape;66;p2"/>
          <p:cNvPicPr preferRelativeResize="0"/>
          <p:nvPr/>
        </p:nvPicPr>
        <p:blipFill rotWithShape="1">
          <a:blip r:embed="rId3">
            <a:alphaModFix/>
          </a:blip>
          <a:srcRect b="0" l="0" r="0" t="0"/>
          <a:stretch/>
        </p:blipFill>
        <p:spPr>
          <a:xfrm>
            <a:off x="2" y="4"/>
            <a:ext cx="9144003" cy="5143501"/>
          </a:xfrm>
          <a:prstGeom prst="rect">
            <a:avLst/>
          </a:prstGeom>
          <a:noFill/>
          <a:ln>
            <a:noFill/>
          </a:ln>
        </p:spPr>
      </p:pic>
      <p:sp>
        <p:nvSpPr>
          <p:cNvPr id="67" name="Google Shape;67;p2"/>
          <p:cNvSpPr txBox="1"/>
          <p:nvPr/>
        </p:nvSpPr>
        <p:spPr>
          <a:xfrm>
            <a:off x="148264" y="1741810"/>
            <a:ext cx="4690800" cy="11445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rgbClr val="000000"/>
              </a:buClr>
              <a:buSzPts val="2400"/>
              <a:buFont typeface="Arial"/>
              <a:buNone/>
            </a:pPr>
            <a:r>
              <a:rPr b="1" lang="en" sz="2900">
                <a:solidFill>
                  <a:schemeClr val="lt1"/>
                </a:solidFill>
                <a:latin typeface="Roboto"/>
                <a:ea typeface="Roboto"/>
                <a:cs typeface="Roboto"/>
                <a:sym typeface="Roboto"/>
              </a:rPr>
              <a:t>PRESENTATION SKILLS-</a:t>
            </a:r>
            <a:endParaRPr b="1" sz="2900">
              <a:solidFill>
                <a:schemeClr val="lt1"/>
              </a:solidFill>
              <a:latin typeface="Roboto"/>
              <a:ea typeface="Roboto"/>
              <a:cs typeface="Roboto"/>
              <a:sym typeface="Roboto"/>
            </a:endParaRPr>
          </a:p>
          <a:p>
            <a:pPr indent="0" lvl="0" marL="0" marR="0" rtl="0" algn="ctr">
              <a:lnSpc>
                <a:spcPct val="115000"/>
              </a:lnSpc>
              <a:spcBef>
                <a:spcPts val="0"/>
              </a:spcBef>
              <a:spcAft>
                <a:spcPts val="0"/>
              </a:spcAft>
              <a:buClr>
                <a:srgbClr val="000000"/>
              </a:buClr>
              <a:buSzPts val="2400"/>
              <a:buFont typeface="Arial"/>
              <a:buNone/>
            </a:pPr>
            <a:r>
              <a:rPr b="1" lang="en" sz="2900">
                <a:solidFill>
                  <a:schemeClr val="lt1"/>
                </a:solidFill>
                <a:latin typeface="Roboto"/>
                <a:ea typeface="Roboto"/>
                <a:cs typeface="Roboto"/>
                <a:sym typeface="Roboto"/>
              </a:rPr>
              <a:t>DESIGN OF POSTERS</a:t>
            </a:r>
            <a:endParaRPr b="1" i="0" sz="2900" u="none" cap="none" strike="noStrike">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3"/>
          <p:cNvSpPr txBox="1"/>
          <p:nvPr/>
        </p:nvSpPr>
        <p:spPr>
          <a:xfrm>
            <a:off x="5507150" y="2171550"/>
            <a:ext cx="28596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Roboto"/>
                <a:ea typeface="Roboto"/>
                <a:cs typeface="Roboto"/>
                <a:sym typeface="Roboto"/>
              </a:rPr>
              <a:t>What is a Poster Presentation?</a:t>
            </a:r>
            <a:endParaRPr b="1" i="0" sz="2000" u="none" cap="none" strike="noStrike">
              <a:solidFill>
                <a:srgbClr val="000000"/>
              </a:solidFill>
              <a:latin typeface="Roboto"/>
              <a:ea typeface="Roboto"/>
              <a:cs typeface="Roboto"/>
              <a:sym typeface="Roboto"/>
            </a:endParaRPr>
          </a:p>
        </p:txBody>
      </p:sp>
      <p:sp>
        <p:nvSpPr>
          <p:cNvPr id="73" name="Google Shape;73;p3"/>
          <p:cNvSpPr txBox="1"/>
          <p:nvPr/>
        </p:nvSpPr>
        <p:spPr>
          <a:xfrm>
            <a:off x="722375" y="630925"/>
            <a:ext cx="73320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400"/>
              <a:buFont typeface="Arial"/>
              <a:buNone/>
            </a:pPr>
            <a:r>
              <a:rPr b="1" lang="en" sz="2400">
                <a:solidFill>
                  <a:srgbClr val="4A86E8"/>
                </a:solidFill>
                <a:latin typeface="Roboto"/>
                <a:ea typeface="Roboto"/>
                <a:cs typeface="Roboto"/>
                <a:sym typeface="Roboto"/>
              </a:rPr>
              <a:t>DESIGN ON </a:t>
            </a:r>
            <a:r>
              <a:rPr b="1" lang="en" sz="2400">
                <a:solidFill>
                  <a:srgbClr val="4A86E8"/>
                </a:solidFill>
                <a:latin typeface="Roboto"/>
                <a:ea typeface="Roboto"/>
                <a:cs typeface="Roboto"/>
                <a:sym typeface="Roboto"/>
              </a:rPr>
              <a:t>SKILLS </a:t>
            </a:r>
            <a:endParaRPr b="0" i="0" sz="1400" u="none" cap="none" strike="noStrike">
              <a:solidFill>
                <a:srgbClr val="4A86E8"/>
              </a:solidFill>
              <a:latin typeface="Roboto"/>
              <a:ea typeface="Roboto"/>
              <a:cs typeface="Roboto"/>
              <a:sym typeface="Roboto"/>
            </a:endParaRPr>
          </a:p>
        </p:txBody>
      </p:sp>
      <p:pic>
        <p:nvPicPr>
          <p:cNvPr id="74" name="Google Shape;74;p3"/>
          <p:cNvPicPr preferRelativeResize="0"/>
          <p:nvPr/>
        </p:nvPicPr>
        <p:blipFill>
          <a:blip r:embed="rId3">
            <a:alphaModFix/>
          </a:blip>
          <a:stretch>
            <a:fillRect/>
          </a:stretch>
        </p:blipFill>
        <p:spPr>
          <a:xfrm>
            <a:off x="875875" y="1505900"/>
            <a:ext cx="4463350" cy="291680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4"/>
          <p:cNvSpPr txBox="1"/>
          <p:nvPr/>
        </p:nvSpPr>
        <p:spPr>
          <a:xfrm>
            <a:off x="5896850" y="2095250"/>
            <a:ext cx="2958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b="1" lang="en" sz="2000">
                <a:latin typeface="Roboto"/>
                <a:ea typeface="Roboto"/>
                <a:cs typeface="Roboto"/>
                <a:sym typeface="Roboto"/>
              </a:rPr>
              <a:t>How to Create a Good Poster Design?</a:t>
            </a:r>
            <a:endParaRPr b="1" i="0" sz="2000" u="none" cap="none" strike="noStrike">
              <a:solidFill>
                <a:srgbClr val="000000"/>
              </a:solidFill>
              <a:latin typeface="Roboto"/>
              <a:ea typeface="Roboto"/>
              <a:cs typeface="Roboto"/>
              <a:sym typeface="Roboto"/>
            </a:endParaRPr>
          </a:p>
        </p:txBody>
      </p:sp>
      <p:pic>
        <p:nvPicPr>
          <p:cNvPr id="80" name="Google Shape;80;p4"/>
          <p:cNvPicPr preferRelativeResize="0"/>
          <p:nvPr/>
        </p:nvPicPr>
        <p:blipFill>
          <a:blip r:embed="rId3">
            <a:alphaModFix/>
          </a:blip>
          <a:stretch>
            <a:fillRect/>
          </a:stretch>
        </p:blipFill>
        <p:spPr>
          <a:xfrm>
            <a:off x="936050" y="1560876"/>
            <a:ext cx="4389699" cy="24659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5"/>
          <p:cNvSpPr txBox="1"/>
          <p:nvPr/>
        </p:nvSpPr>
        <p:spPr>
          <a:xfrm>
            <a:off x="5874950" y="2167250"/>
            <a:ext cx="2491800" cy="1108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Roboto"/>
                <a:ea typeface="Roboto"/>
                <a:cs typeface="Roboto"/>
                <a:sym typeface="Roboto"/>
              </a:rPr>
              <a:t>Make It Easy to Read from a Distance</a:t>
            </a:r>
            <a:endParaRPr b="1" i="0" sz="2000" u="none" cap="none" strike="noStrike">
              <a:solidFill>
                <a:srgbClr val="000000"/>
              </a:solidFill>
              <a:latin typeface="Roboto"/>
              <a:ea typeface="Roboto"/>
              <a:cs typeface="Roboto"/>
              <a:sym typeface="Roboto"/>
            </a:endParaRPr>
          </a:p>
        </p:txBody>
      </p:sp>
      <p:pic>
        <p:nvPicPr>
          <p:cNvPr id="86" name="Google Shape;86;p5"/>
          <p:cNvPicPr preferRelativeResize="0"/>
          <p:nvPr/>
        </p:nvPicPr>
        <p:blipFill>
          <a:blip r:embed="rId3">
            <a:alphaModFix/>
          </a:blip>
          <a:stretch>
            <a:fillRect/>
          </a:stretch>
        </p:blipFill>
        <p:spPr>
          <a:xfrm>
            <a:off x="928400" y="1301950"/>
            <a:ext cx="4834050" cy="3138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6"/>
          <p:cNvSpPr txBox="1"/>
          <p:nvPr/>
        </p:nvSpPr>
        <p:spPr>
          <a:xfrm>
            <a:off x="5354500" y="2571750"/>
            <a:ext cx="36408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1" lang="en" sz="2000">
                <a:latin typeface="Roboto"/>
                <a:ea typeface="Roboto"/>
                <a:cs typeface="Roboto"/>
                <a:sym typeface="Roboto"/>
              </a:rPr>
              <a:t>Increase the Contrast</a:t>
            </a:r>
            <a:endParaRPr b="1" sz="2000">
              <a:latin typeface="Roboto"/>
              <a:ea typeface="Roboto"/>
              <a:cs typeface="Roboto"/>
              <a:sym typeface="Roboto"/>
            </a:endParaRPr>
          </a:p>
        </p:txBody>
      </p:sp>
      <p:sp>
        <p:nvSpPr>
          <p:cNvPr id="92" name="Google Shape;92;p6"/>
          <p:cNvSpPr txBox="1"/>
          <p:nvPr/>
        </p:nvSpPr>
        <p:spPr>
          <a:xfrm>
            <a:off x="-4413575" y="2201900"/>
            <a:ext cx="8791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800">
              <a:solidFill>
                <a:schemeClr val="dk2"/>
              </a:solidFill>
              <a:latin typeface="Roboto"/>
              <a:ea typeface="Roboto"/>
              <a:cs typeface="Roboto"/>
              <a:sym typeface="Roboto"/>
            </a:endParaRPr>
          </a:p>
        </p:txBody>
      </p:sp>
      <p:pic>
        <p:nvPicPr>
          <p:cNvPr id="93" name="Google Shape;93;p6"/>
          <p:cNvPicPr preferRelativeResize="0"/>
          <p:nvPr/>
        </p:nvPicPr>
        <p:blipFill>
          <a:blip r:embed="rId3">
            <a:alphaModFix/>
          </a:blip>
          <a:stretch>
            <a:fillRect/>
          </a:stretch>
        </p:blipFill>
        <p:spPr>
          <a:xfrm>
            <a:off x="790675" y="1586350"/>
            <a:ext cx="4563825" cy="261659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7"/>
          <p:cNvSpPr txBox="1"/>
          <p:nvPr/>
        </p:nvSpPr>
        <p:spPr>
          <a:xfrm>
            <a:off x="6153025" y="2279675"/>
            <a:ext cx="24732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Clr>
                <a:srgbClr val="000000"/>
              </a:buClr>
              <a:buSzPts val="2000"/>
              <a:buFont typeface="Arial"/>
              <a:buNone/>
            </a:pPr>
            <a:r>
              <a:rPr b="1" lang="en" sz="2000">
                <a:solidFill>
                  <a:schemeClr val="dk1"/>
                </a:solidFill>
                <a:highlight>
                  <a:srgbClr val="FFFFFF"/>
                </a:highlight>
                <a:latin typeface="Roboto"/>
                <a:ea typeface="Roboto"/>
                <a:cs typeface="Roboto"/>
                <a:sym typeface="Roboto"/>
              </a:rPr>
              <a:t>Consider Size and Location</a:t>
            </a:r>
            <a:endParaRPr b="1" i="0" sz="1400" u="none" cap="none" strike="noStrike">
              <a:solidFill>
                <a:srgbClr val="000000"/>
              </a:solidFill>
              <a:latin typeface="Roboto"/>
              <a:ea typeface="Roboto"/>
              <a:cs typeface="Roboto"/>
              <a:sym typeface="Roboto"/>
            </a:endParaRPr>
          </a:p>
        </p:txBody>
      </p:sp>
      <p:pic>
        <p:nvPicPr>
          <p:cNvPr id="99" name="Google Shape;99;p7"/>
          <p:cNvPicPr preferRelativeResize="0"/>
          <p:nvPr/>
        </p:nvPicPr>
        <p:blipFill>
          <a:blip r:embed="rId3">
            <a:alphaModFix/>
          </a:blip>
          <a:stretch>
            <a:fillRect/>
          </a:stretch>
        </p:blipFill>
        <p:spPr>
          <a:xfrm>
            <a:off x="844475" y="1603475"/>
            <a:ext cx="4922099" cy="2599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8"/>
          <p:cNvSpPr txBox="1"/>
          <p:nvPr/>
        </p:nvSpPr>
        <p:spPr>
          <a:xfrm>
            <a:off x="6149450" y="2402575"/>
            <a:ext cx="22173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700"/>
              </a:spcBef>
              <a:spcAft>
                <a:spcPts val="1100"/>
              </a:spcAft>
              <a:buClr>
                <a:srgbClr val="000000"/>
              </a:buClr>
              <a:buSzPts val="2000"/>
              <a:buFont typeface="Arial"/>
              <a:buNone/>
            </a:pPr>
            <a:r>
              <a:rPr b="1" lang="en" sz="2000">
                <a:solidFill>
                  <a:schemeClr val="dk1"/>
                </a:solidFill>
                <a:highlight>
                  <a:srgbClr val="FFFFFF"/>
                </a:highlight>
                <a:latin typeface="Roboto"/>
                <a:ea typeface="Roboto"/>
                <a:cs typeface="Roboto"/>
                <a:sym typeface="Roboto"/>
              </a:rPr>
              <a:t>Make a Mini Version</a:t>
            </a:r>
            <a:endParaRPr b="1" i="0" sz="2000" u="none" cap="none" strike="noStrike">
              <a:solidFill>
                <a:schemeClr val="dk1"/>
              </a:solidFill>
              <a:highlight>
                <a:srgbClr val="FFFFFF"/>
              </a:highlight>
              <a:latin typeface="Roboto"/>
              <a:ea typeface="Roboto"/>
              <a:cs typeface="Roboto"/>
              <a:sym typeface="Roboto"/>
            </a:endParaRPr>
          </a:p>
        </p:txBody>
      </p:sp>
      <p:pic>
        <p:nvPicPr>
          <p:cNvPr id="105" name="Google Shape;105;p8"/>
          <p:cNvPicPr preferRelativeResize="0"/>
          <p:nvPr/>
        </p:nvPicPr>
        <p:blipFill>
          <a:blip r:embed="rId3">
            <a:alphaModFix/>
          </a:blip>
          <a:stretch>
            <a:fillRect/>
          </a:stretch>
        </p:blipFill>
        <p:spPr>
          <a:xfrm>
            <a:off x="900050" y="1518388"/>
            <a:ext cx="4923477" cy="256877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9"/>
          <p:cNvSpPr txBox="1"/>
          <p:nvPr/>
        </p:nvSpPr>
        <p:spPr>
          <a:xfrm>
            <a:off x="6146025" y="2239200"/>
            <a:ext cx="1933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700"/>
              </a:spcBef>
              <a:spcAft>
                <a:spcPts val="1100"/>
              </a:spcAft>
              <a:buClr>
                <a:srgbClr val="000000"/>
              </a:buClr>
              <a:buSzPts val="2000"/>
              <a:buFont typeface="Arial"/>
              <a:buNone/>
            </a:pPr>
            <a:r>
              <a:rPr b="1" lang="en" sz="2000">
                <a:solidFill>
                  <a:schemeClr val="dk1"/>
                </a:solidFill>
                <a:highlight>
                  <a:srgbClr val="FFFFFF"/>
                </a:highlight>
                <a:latin typeface="Roboto"/>
                <a:ea typeface="Roboto"/>
                <a:cs typeface="Roboto"/>
                <a:sym typeface="Roboto"/>
              </a:rPr>
              <a:t>Consider One Big Visua</a:t>
            </a:r>
            <a:r>
              <a:rPr b="1" lang="en" sz="2000">
                <a:solidFill>
                  <a:schemeClr val="dk1"/>
                </a:solidFill>
                <a:highlight>
                  <a:srgbClr val="FFFFFF"/>
                </a:highlight>
                <a:latin typeface="Roboto"/>
                <a:ea typeface="Roboto"/>
                <a:cs typeface="Roboto"/>
                <a:sym typeface="Roboto"/>
              </a:rPr>
              <a:t>l</a:t>
            </a:r>
            <a:endParaRPr b="1" i="0" sz="2000" u="none" cap="none" strike="noStrike">
              <a:solidFill>
                <a:schemeClr val="dk1"/>
              </a:solidFill>
              <a:highlight>
                <a:srgbClr val="FFFFFF"/>
              </a:highlight>
              <a:latin typeface="Roboto"/>
              <a:ea typeface="Roboto"/>
              <a:cs typeface="Roboto"/>
              <a:sym typeface="Roboto"/>
            </a:endParaRPr>
          </a:p>
        </p:txBody>
      </p:sp>
      <p:pic>
        <p:nvPicPr>
          <p:cNvPr id="111" name="Google Shape;111;p9"/>
          <p:cNvPicPr preferRelativeResize="0"/>
          <p:nvPr/>
        </p:nvPicPr>
        <p:blipFill>
          <a:blip r:embed="rId3">
            <a:alphaModFix/>
          </a:blip>
          <a:stretch>
            <a:fillRect/>
          </a:stretch>
        </p:blipFill>
        <p:spPr>
          <a:xfrm>
            <a:off x="920775" y="1603175"/>
            <a:ext cx="4845799" cy="26608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pooja ram</dc:creator>
</cp:coreProperties>
</file>